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0" r:id="rId5"/>
  </p:sldMasterIdLst>
  <p:sldIdLst>
    <p:sldId id="256" r:id="rId6"/>
    <p:sldId id="257" r:id="rId7"/>
    <p:sldId id="264" r:id="rId8"/>
    <p:sldId id="271" r:id="rId9"/>
    <p:sldId id="259" r:id="rId10"/>
    <p:sldId id="272" r:id="rId11"/>
    <p:sldId id="273" r:id="rId12"/>
    <p:sldId id="260" r:id="rId13"/>
    <p:sldId id="274" r:id="rId14"/>
    <p:sldId id="277" r:id="rId15"/>
    <p:sldId id="261" r:id="rId16"/>
    <p:sldId id="275" r:id="rId17"/>
    <p:sldId id="283" r:id="rId18"/>
    <p:sldId id="276" r:id="rId19"/>
    <p:sldId id="279" r:id="rId20"/>
    <p:sldId id="285" r:id="rId21"/>
    <p:sldId id="286" r:id="rId22"/>
    <p:sldId id="287" r:id="rId23"/>
    <p:sldId id="288" r:id="rId24"/>
    <p:sldId id="289" r:id="rId25"/>
    <p:sldId id="290" r:id="rId26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1D22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FC695-87D5-4A33-B54B-C0458993638F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B5ABF-5264-440F-83E4-24E2C0893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u4668@vandals.uidaho.edu" TargetMode="Externa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Wu4668@vandals.uidaho.edu" TargetMode="Externa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4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4789"/>
            <a:ext cx="12192000" cy="114211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-10632" y="-10632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5" name="组合 74"/>
          <p:cNvGrpSpPr/>
          <p:nvPr/>
        </p:nvGrpSpPr>
        <p:grpSpPr>
          <a:xfrm>
            <a:off x="204426" y="5961318"/>
            <a:ext cx="1066777" cy="787099"/>
            <a:chOff x="204426" y="5961318"/>
            <a:chExt cx="1066777" cy="787099"/>
          </a:xfrm>
        </p:grpSpPr>
        <p:grpSp>
          <p:nvGrpSpPr>
            <p:cNvPr id="53" name="组合 52"/>
            <p:cNvGrpSpPr/>
            <p:nvPr/>
          </p:nvGrpSpPr>
          <p:grpSpPr>
            <a:xfrm>
              <a:off x="204426" y="5962628"/>
              <a:ext cx="514339" cy="785789"/>
              <a:chOff x="669849" y="5400986"/>
              <a:chExt cx="765551" cy="1169582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669849" y="5401340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669849" y="5618333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669849" y="5835326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669849" y="6052319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669849" y="6269312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875414" y="5553740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875414" y="5770733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875414" y="5987726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875414" y="6204719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875414" y="6421712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080979" y="5400986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080979" y="5617979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1080979" y="5834972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080979" y="6051965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080979" y="6268958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1286544" y="5553386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1286544" y="5770379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1286544" y="5987372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1286544" y="6204365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286544" y="6421358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756864" y="5961318"/>
              <a:ext cx="514339" cy="785789"/>
              <a:chOff x="669849" y="5400986"/>
              <a:chExt cx="765551" cy="1169582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669849" y="5401340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669849" y="5618333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669849" y="5835326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669849" y="6052319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669849" y="6269312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875414" y="5553740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875414" y="5770733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875414" y="5987726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875414" y="6204719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875414" y="6421712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1080979" y="5400986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080979" y="5617979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080979" y="5834972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1080979" y="6051965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1080979" y="6268958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1286544" y="5553386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1286544" y="5770379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1286544" y="5987372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1286544" y="6204365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1286544" y="6421358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</p:grpSp>
      </p:grpSp>
      <p:sp>
        <p:nvSpPr>
          <p:cNvPr id="76" name="矩形 75"/>
          <p:cNvSpPr/>
          <p:nvPr/>
        </p:nvSpPr>
        <p:spPr>
          <a:xfrm>
            <a:off x="11845555" y="6512668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文本框 77"/>
          <p:cNvSpPr txBox="1"/>
          <p:nvPr/>
        </p:nvSpPr>
        <p:spPr>
          <a:xfrm>
            <a:off x="4442246" y="4816812"/>
            <a:ext cx="3002708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Sihan Wu   </a:t>
            </a:r>
            <a:r>
              <a:rPr lang="en-US" altLang="zh-CN" sz="1400" dirty="0">
                <a:latin typeface="字魂209号-月影手书" panose="00000500000000000000" pitchFamily="2" charset="-122"/>
                <a:ea typeface="字魂209号-月影手书" panose="00000500000000000000" pitchFamily="2" charset="-122"/>
                <a:hlinkClick r:id="rId3"/>
              </a:rPr>
              <a:t>Wu4668@vandals.uidaho.edu</a:t>
            </a:r>
            <a:endParaRPr lang="en-US" altLang="zh-CN" sz="1400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Benqi Zhang   Zhan4669@vandals.uidaho.edu</a:t>
            </a:r>
            <a:endParaRPr lang="zh-CN" altLang="en-US" sz="1400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8C5120-EE9C-EC42-2E87-76F61C07C3AC}"/>
              </a:ext>
            </a:extLst>
          </p:cNvPr>
          <p:cNvSpPr txBox="1"/>
          <p:nvPr/>
        </p:nvSpPr>
        <p:spPr>
          <a:xfrm>
            <a:off x="1584173" y="1697196"/>
            <a:ext cx="8718853" cy="2933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600" b="1">
                <a:latin typeface="Verdana" panose="020B0604030504040204" pitchFamily="34" charset="0"/>
                <a:ea typeface="Verdana" panose="020B0604030504040204" pitchFamily="34" charset="0"/>
              </a:rPr>
              <a:t>Students Housing</a:t>
            </a:r>
          </a:p>
          <a:p>
            <a:pPr algn="ctr">
              <a:lnSpc>
                <a:spcPct val="150000"/>
              </a:lnSpc>
            </a:pPr>
            <a:r>
              <a:rPr lang="en-US" altLang="zh-CN" sz="6600" b="1">
                <a:latin typeface="Verdana" panose="020B0604030504040204" pitchFamily="34" charset="0"/>
                <a:ea typeface="Verdana" panose="020B0604030504040204" pitchFamily="34" charset="0"/>
              </a:rPr>
              <a:t>Rental </a:t>
            </a:r>
            <a:r>
              <a:rPr lang="en-US" altLang="zh-CN" sz="6600" b="1" dirty="0"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endParaRPr lang="zh-CN" altLang="en-US" sz="6600" b="1" dirty="0">
              <a:latin typeface="Verdana" panose="020B0604030504040204" pitchFamily="34" charset="0"/>
              <a:ea typeface="字魂209号-月影手书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文本框 78"/>
          <p:cNvSpPr txBox="1"/>
          <p:nvPr>
            <p:custDataLst>
              <p:tags r:id="rId1"/>
            </p:custDataLst>
          </p:nvPr>
        </p:nvSpPr>
        <p:spPr>
          <a:xfrm>
            <a:off x="358140" y="0"/>
            <a:ext cx="5334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landlords</a:t>
            </a:r>
            <a:r>
              <a:rPr lang="en-US" sz="20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 Dashboard</a:t>
            </a:r>
          </a:p>
        </p:txBody>
      </p:sp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-10632" y="-10632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EF0004-E5FE-5AC0-6DD7-54043BCFF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058"/>
            <a:ext cx="12192000" cy="61418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10632" y="-10632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11845555" y="6512668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7C0CBC-FCFE-4125-05E4-A42CDC6EA96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8140" y="0"/>
            <a:ext cx="5334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landlords</a:t>
            </a:r>
            <a:r>
              <a:rPr lang="en-US" sz="20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 Dashboard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0C0040-78CD-29FE-E1BF-D948721FA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33" y="1027299"/>
            <a:ext cx="2886075" cy="28670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628A00-092F-EE61-F968-518C228E8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3" y="4138051"/>
            <a:ext cx="2905125" cy="1771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3F93A7-A9DF-CEFE-AFC7-45E2BE93C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561" y="937292"/>
            <a:ext cx="7775201" cy="304703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B536EEA-D2D6-AF43-9B02-4042C9DBE6D8}"/>
              </a:ext>
            </a:extLst>
          </p:cNvPr>
          <p:cNvSpPr txBox="1"/>
          <p:nvPr/>
        </p:nvSpPr>
        <p:spPr>
          <a:xfrm>
            <a:off x="4312023" y="3894324"/>
            <a:ext cx="7144279" cy="170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We designed three main tabs for </a:t>
            </a:r>
            <a:r>
              <a:rPr lang="en-US" sz="240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the landlords,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The landlords can publish and edit their properties</a:t>
            </a:r>
            <a:endParaRPr lang="en-US" sz="2400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 bldLvl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文本框 78"/>
          <p:cNvSpPr txBox="1"/>
          <p:nvPr>
            <p:custDataLst>
              <p:tags r:id="rId1"/>
            </p:custDataLst>
          </p:nvPr>
        </p:nvSpPr>
        <p:spPr>
          <a:xfrm>
            <a:off x="358140" y="0"/>
            <a:ext cx="2770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User Dashboard</a:t>
            </a:r>
            <a:endParaRPr lang="en-US" sz="2000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</p:txBody>
      </p:sp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-10632" y="-10632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A9AA4E-D563-2B60-E470-5C2A25078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058"/>
            <a:ext cx="12192000" cy="61418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-10632" y="-10632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58140" y="0"/>
            <a:ext cx="2994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User Dashboard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27D5B66-BE66-10EE-66C7-3554A7DBD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764241"/>
            <a:ext cx="2914650" cy="3429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726E76-CCD6-C173-BCC6-88F83C9F0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868" y="764241"/>
            <a:ext cx="2933700" cy="16383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66ED61-BBEA-E017-3531-7866F51D5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8636" y="764241"/>
            <a:ext cx="2876550" cy="16383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23188C5-462F-370B-4D23-D0E6F32A08DB}"/>
              </a:ext>
            </a:extLst>
          </p:cNvPr>
          <p:cNvSpPr txBox="1"/>
          <p:nvPr/>
        </p:nvSpPr>
        <p:spPr>
          <a:xfrm>
            <a:off x="102777" y="5070867"/>
            <a:ext cx="11685220" cy="115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We designed four </a:t>
            </a:r>
            <a:r>
              <a:rPr lang="en-US" sz="240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main tabs, the function of rental requirements is allow users to input/edit their preferences and check the matching results</a:t>
            </a:r>
            <a:endParaRPr lang="en-US" sz="2400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E5E0AA-5CAC-034D-DBA1-9BF41CB9C2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286" t="20547" r="2479" b="32046"/>
          <a:stretch/>
        </p:blipFill>
        <p:spPr>
          <a:xfrm>
            <a:off x="3901661" y="2505789"/>
            <a:ext cx="7113949" cy="25650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 bldLvl="0"/>
      <p:bldP spid="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文本框 78"/>
          <p:cNvSpPr txBox="1"/>
          <p:nvPr>
            <p:custDataLst>
              <p:tags r:id="rId1"/>
            </p:custDataLst>
          </p:nvPr>
        </p:nvSpPr>
        <p:spPr>
          <a:xfrm>
            <a:off x="358140" y="0"/>
            <a:ext cx="311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User Dashboard</a:t>
            </a:r>
          </a:p>
        </p:txBody>
      </p:sp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-10632" y="-10632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D29740-7C8B-7488-ED0B-6ACC6B5C5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64" y="452120"/>
            <a:ext cx="10685089" cy="538275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D9A32A5-E1F4-CD94-274F-0D7D084DE30E}"/>
              </a:ext>
            </a:extLst>
          </p:cNvPr>
          <p:cNvSpPr txBox="1"/>
          <p:nvPr/>
        </p:nvSpPr>
        <p:spPr>
          <a:xfrm>
            <a:off x="-500066" y="5808344"/>
            <a:ext cx="11685220" cy="59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This is the </a:t>
            </a:r>
            <a:r>
              <a:rPr lang="en-US" sz="240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preference page, share/sole, cat/dog/not, smoke/drink/not</a:t>
            </a:r>
            <a:endParaRPr lang="en-US" sz="2400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bldLvl="0"/>
      <p:bldP spid="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10632" y="-10632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11845555" y="6512668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文本框 78"/>
          <p:cNvSpPr txBox="1"/>
          <p:nvPr/>
        </p:nvSpPr>
        <p:spPr>
          <a:xfrm>
            <a:off x="30724" y="35327"/>
            <a:ext cx="300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User  Dashboard</a:t>
            </a:r>
            <a:endParaRPr lang="zh-CN" altLang="en-US" sz="1400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E783F4-608C-BB0C-6252-245F102A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058"/>
            <a:ext cx="10739718" cy="54102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6CD5DAF-1CF0-1BBC-1E25-208561286EEE}"/>
              </a:ext>
            </a:extLst>
          </p:cNvPr>
          <p:cNvSpPr txBox="1"/>
          <p:nvPr/>
        </p:nvSpPr>
        <p:spPr>
          <a:xfrm>
            <a:off x="-500066" y="5808344"/>
            <a:ext cx="11685220" cy="59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This is the </a:t>
            </a:r>
            <a:r>
              <a:rPr lang="en-US" sz="240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match page, users can see the properties provide by the system</a:t>
            </a:r>
            <a:endParaRPr lang="en-US" sz="2400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bldLvl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10632" y="-10632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11845555" y="6512668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文本框 78"/>
          <p:cNvSpPr txBox="1"/>
          <p:nvPr/>
        </p:nvSpPr>
        <p:spPr>
          <a:xfrm>
            <a:off x="30724" y="35327"/>
            <a:ext cx="300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User  Dashboard</a:t>
            </a:r>
            <a:endParaRPr lang="zh-CN" altLang="en-US" sz="1400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985118-3B71-ACA7-8F03-B2011FDB2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058"/>
            <a:ext cx="10165136" cy="51208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B375AE-3893-5630-E6F1-2F2350280784}"/>
              </a:ext>
            </a:extLst>
          </p:cNvPr>
          <p:cNvSpPr txBox="1"/>
          <p:nvPr/>
        </p:nvSpPr>
        <p:spPr>
          <a:xfrm>
            <a:off x="-361750" y="5545330"/>
            <a:ext cx="11685220" cy="115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This is the </a:t>
            </a:r>
            <a:r>
              <a:rPr lang="en-US" sz="240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request page, users can request maintenance, movements and complains requirements </a:t>
            </a:r>
            <a:endParaRPr lang="en-US" sz="2400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0203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bldLvl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10632" y="-10632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11845555" y="6512668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文本框 78"/>
          <p:cNvSpPr txBox="1"/>
          <p:nvPr/>
        </p:nvSpPr>
        <p:spPr>
          <a:xfrm>
            <a:off x="30724" y="35327"/>
            <a:ext cx="300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User  Dashboard</a:t>
            </a:r>
            <a:endParaRPr lang="zh-CN" altLang="en-US" sz="1400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6A8EEE-6E2A-5566-5181-6CD9C0B6E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4" y="403720"/>
            <a:ext cx="9654988" cy="48638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DBA1D9-2CEA-CB0E-CF7D-84B826719438}"/>
              </a:ext>
            </a:extLst>
          </p:cNvPr>
          <p:cNvSpPr txBox="1"/>
          <p:nvPr/>
        </p:nvSpPr>
        <p:spPr>
          <a:xfrm>
            <a:off x="30724" y="5695176"/>
            <a:ext cx="11685220" cy="59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This is the </a:t>
            </a:r>
            <a:r>
              <a:rPr lang="en-US" sz="240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contract page, users can view their contracts signed with landlords</a:t>
            </a:r>
            <a:endParaRPr lang="en-US" sz="2400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746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bldLvl="0"/>
      <p:bldP spid="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10632" y="-10632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11845555" y="6512668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文本框 78"/>
          <p:cNvSpPr txBox="1"/>
          <p:nvPr/>
        </p:nvSpPr>
        <p:spPr>
          <a:xfrm>
            <a:off x="30724" y="35327"/>
            <a:ext cx="300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Contact</a:t>
            </a:r>
            <a:endParaRPr lang="zh-CN" altLang="en-US" sz="1400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2444AB-ED06-CF06-2801-F8F1A0F56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058"/>
            <a:ext cx="9780494" cy="49270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921BC3-45B9-C01C-65B3-0346A06BD235}"/>
              </a:ext>
            </a:extLst>
          </p:cNvPr>
          <p:cNvSpPr txBox="1"/>
          <p:nvPr/>
        </p:nvSpPr>
        <p:spPr>
          <a:xfrm>
            <a:off x="-500066" y="5808344"/>
            <a:ext cx="11685220" cy="59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This is the </a:t>
            </a:r>
            <a:r>
              <a:rPr lang="en-US" sz="240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contact page ,includes manager’s information </a:t>
            </a:r>
            <a:endParaRPr lang="en-US" sz="2400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9819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bldLvl="0"/>
      <p:bldP spid="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10632" y="-10632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11845555" y="6512668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文本框 78"/>
          <p:cNvSpPr txBox="1"/>
          <p:nvPr/>
        </p:nvSpPr>
        <p:spPr>
          <a:xfrm>
            <a:off x="30724" y="35327"/>
            <a:ext cx="300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Sign up</a:t>
            </a:r>
            <a:endParaRPr lang="zh-CN" altLang="en-US" sz="1400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C394CE-7132-DDB9-C51D-DDEE5F784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058"/>
            <a:ext cx="10839010" cy="546029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6B2CEA3-B6AE-DB34-75E3-B2A2AC0FE9C1}"/>
              </a:ext>
            </a:extLst>
          </p:cNvPr>
          <p:cNvSpPr txBox="1"/>
          <p:nvPr/>
        </p:nvSpPr>
        <p:spPr>
          <a:xfrm>
            <a:off x="1406934" y="6038277"/>
            <a:ext cx="802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>
                <a:latin typeface="Abadi" panose="020F0502020204030204" pitchFamily="34" charset="0"/>
              </a:rPr>
              <a:t>Users can register as managers, students and landlords </a:t>
            </a:r>
            <a:endParaRPr lang="zh-CN" altLang="en-US" sz="2400">
              <a:latin typeface="Abad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95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564"/>
            <a:ext cx="12192000" cy="114211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-10632" y="-10632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5" name="组合 74"/>
          <p:cNvGrpSpPr/>
          <p:nvPr/>
        </p:nvGrpSpPr>
        <p:grpSpPr>
          <a:xfrm>
            <a:off x="204426" y="5961318"/>
            <a:ext cx="1066777" cy="787099"/>
            <a:chOff x="204426" y="5961318"/>
            <a:chExt cx="1066777" cy="787099"/>
          </a:xfrm>
        </p:grpSpPr>
        <p:grpSp>
          <p:nvGrpSpPr>
            <p:cNvPr id="53" name="组合 52"/>
            <p:cNvGrpSpPr/>
            <p:nvPr/>
          </p:nvGrpSpPr>
          <p:grpSpPr>
            <a:xfrm>
              <a:off x="204426" y="5962628"/>
              <a:ext cx="514339" cy="785789"/>
              <a:chOff x="669849" y="5400986"/>
              <a:chExt cx="765551" cy="1169582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669849" y="5401340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669849" y="5618333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669849" y="5835326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669849" y="6052319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669849" y="6269312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875414" y="5553740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875414" y="5770733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875414" y="5987726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875414" y="6204719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875414" y="6421712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080979" y="5400986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080979" y="5617979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1080979" y="5834972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080979" y="6051965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080979" y="6268958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1286544" y="5553386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1286544" y="5770379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1286544" y="5987372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1286544" y="6204365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286544" y="6421358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756864" y="5961318"/>
              <a:ext cx="514339" cy="785789"/>
              <a:chOff x="669849" y="5400986"/>
              <a:chExt cx="765551" cy="1169582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669849" y="5401340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669849" y="5618333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669849" y="5835326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669849" y="6052319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669849" y="6269312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875414" y="5553740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875414" y="5770733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875414" y="5987726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875414" y="6204719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875414" y="6421712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1080979" y="5400986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080979" y="5617979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080979" y="5834972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1080979" y="6051965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1080979" y="6268958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1286544" y="5553386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1286544" y="5770379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1286544" y="5987372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1286544" y="6204365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1286544" y="6421358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</p:grpSp>
      </p:grpSp>
      <p:sp>
        <p:nvSpPr>
          <p:cNvPr id="76" name="矩形 75"/>
          <p:cNvSpPr/>
          <p:nvPr/>
        </p:nvSpPr>
        <p:spPr>
          <a:xfrm>
            <a:off x="11845555" y="6512668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854823" y="656699"/>
            <a:ext cx="434930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Verdana" panose="020B0604030504040204" pitchFamily="34" charset="0"/>
                <a:ea typeface="Verdana" panose="020B0604030504040204" pitchFamily="34" charset="0"/>
              </a:rPr>
              <a:t>HTML  Structure</a:t>
            </a:r>
            <a:endParaRPr lang="zh-CN" altLang="en-US" sz="3600" b="1" dirty="0">
              <a:latin typeface="Verdana" panose="020B0604030504040204" pitchFamily="34" charset="0"/>
              <a:ea typeface="字魂209号-月影手书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60975" y="2326180"/>
            <a:ext cx="300270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Home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60975" y="3495947"/>
            <a:ext cx="300270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Admin Dashboard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22525" y="2336225"/>
            <a:ext cx="300270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Room Details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71288" y="2219909"/>
            <a:ext cx="12255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ln>
                  <a:solidFill>
                    <a:srgbClr val="8E1D22"/>
                  </a:solidFill>
                </a:ln>
                <a:solidFill>
                  <a:srgbClr val="8E1D22"/>
                </a:solidFill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1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76DD8AB-4C32-176F-32BC-4819DD4AEBE5}"/>
              </a:ext>
            </a:extLst>
          </p:cNvPr>
          <p:cNvSpPr txBox="1"/>
          <p:nvPr/>
        </p:nvSpPr>
        <p:spPr>
          <a:xfrm>
            <a:off x="1280338" y="3470716"/>
            <a:ext cx="12255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ln>
                  <a:solidFill>
                    <a:srgbClr val="8E1D22"/>
                  </a:solidFill>
                </a:ln>
                <a:solidFill>
                  <a:srgbClr val="8E1D22"/>
                </a:solidFill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3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A8F5E9F-BFDF-A4C7-39D9-41C47F7B4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299" y="2219909"/>
            <a:ext cx="1225402" cy="110347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FCF7CD3-B05A-10FF-7E4E-A8D83AD83F23}"/>
              </a:ext>
            </a:extLst>
          </p:cNvPr>
          <p:cNvSpPr txBox="1"/>
          <p:nvPr/>
        </p:nvSpPr>
        <p:spPr>
          <a:xfrm>
            <a:off x="5483299" y="3429000"/>
            <a:ext cx="12255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ln>
                  <a:solidFill>
                    <a:srgbClr val="8E1D22"/>
                  </a:solidFill>
                </a:ln>
                <a:solidFill>
                  <a:srgbClr val="8E1D22"/>
                </a:solidFill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4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A25C728-69C7-00AD-9E68-4DF7F24C8772}"/>
              </a:ext>
            </a:extLst>
          </p:cNvPr>
          <p:cNvSpPr txBox="1"/>
          <p:nvPr/>
        </p:nvSpPr>
        <p:spPr>
          <a:xfrm>
            <a:off x="1280338" y="4700356"/>
            <a:ext cx="12255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ln>
                  <a:solidFill>
                    <a:srgbClr val="8E1D22"/>
                  </a:solidFill>
                </a:ln>
                <a:solidFill>
                  <a:srgbClr val="8E1D22"/>
                </a:solidFill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5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A3DB14-95D5-3CF0-2AEB-B3B7FF1F2BCA}"/>
              </a:ext>
            </a:extLst>
          </p:cNvPr>
          <p:cNvSpPr txBox="1"/>
          <p:nvPr/>
        </p:nvSpPr>
        <p:spPr>
          <a:xfrm>
            <a:off x="6822525" y="4762379"/>
            <a:ext cx="300270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Contact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ECE9CCE-DE14-35D2-AFE8-D49CEF7E902E}"/>
              </a:ext>
            </a:extLst>
          </p:cNvPr>
          <p:cNvSpPr txBox="1"/>
          <p:nvPr/>
        </p:nvSpPr>
        <p:spPr>
          <a:xfrm>
            <a:off x="4361012" y="5824232"/>
            <a:ext cx="300270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Log in/Sign up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9A00771-DA8C-A623-856F-DDD83B8E29CB}"/>
              </a:ext>
            </a:extLst>
          </p:cNvPr>
          <p:cNvSpPr txBox="1"/>
          <p:nvPr/>
        </p:nvSpPr>
        <p:spPr>
          <a:xfrm>
            <a:off x="5483299" y="4665881"/>
            <a:ext cx="12255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ln>
                  <a:solidFill>
                    <a:srgbClr val="8E1D22"/>
                  </a:solidFill>
                </a:ln>
                <a:solidFill>
                  <a:srgbClr val="8E1D22"/>
                </a:solidFill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6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4DFDA3-78F7-1839-3FAE-122349150112}"/>
              </a:ext>
            </a:extLst>
          </p:cNvPr>
          <p:cNvSpPr txBox="1"/>
          <p:nvPr/>
        </p:nvSpPr>
        <p:spPr>
          <a:xfrm>
            <a:off x="6683552" y="3449774"/>
            <a:ext cx="300270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User Dashboard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A1864FE-7344-9388-7DE2-CCE96BDE33BB}"/>
              </a:ext>
            </a:extLst>
          </p:cNvPr>
          <p:cNvSpPr txBox="1"/>
          <p:nvPr/>
        </p:nvSpPr>
        <p:spPr>
          <a:xfrm>
            <a:off x="3221510" y="5593117"/>
            <a:ext cx="12255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ln>
                  <a:solidFill>
                    <a:srgbClr val="8E1D22"/>
                  </a:solidFill>
                </a:ln>
                <a:solidFill>
                  <a:srgbClr val="8E1D22"/>
                </a:solidFill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7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11BF1EF-15AE-B428-9119-3739D4DF2087}"/>
              </a:ext>
            </a:extLst>
          </p:cNvPr>
          <p:cNvSpPr txBox="1"/>
          <p:nvPr/>
        </p:nvSpPr>
        <p:spPr>
          <a:xfrm>
            <a:off x="2160975" y="4795121"/>
            <a:ext cx="317466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Landlord Dashboard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2000">
        <p159:morph option="byObject"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 bldLvl="0"/>
      <p:bldP spid="2" grpId="1"/>
      <p:bldP spid="3" grpId="0" build="allAtOnce" bldLvl="0"/>
      <p:bldP spid="3" grpId="1"/>
      <p:bldP spid="4" grpId="0" build="allAtOnce" bldLvl="0"/>
      <p:bldP spid="4" grpId="1"/>
      <p:bldP spid="16" grpId="0" build="allAtOnce" bldLvl="0"/>
      <p:bldP spid="16" grpId="1"/>
      <p:bldP spid="17" grpId="0" build="allAtOnce" bldLvl="0"/>
      <p:bldP spid="17" grpId="1"/>
      <p:bldP spid="19" grpId="0" build="allAtOnce" bldLvl="0"/>
      <p:bldP spid="19" grpId="1"/>
      <p:bldP spid="20" grpId="0" build="allAtOnce" bldLvl="0"/>
      <p:bldP spid="20" grpId="1"/>
      <p:bldP spid="21" grpId="0" build="allAtOnce" bldLvl="0"/>
      <p:bldP spid="21" grpId="1"/>
      <p:bldP spid="22" grpId="0" build="allAtOnce" bldLvl="0"/>
      <p:bldP spid="22" grpId="1"/>
      <p:bldP spid="23" grpId="0" build="allAtOnce" bldLvl="0"/>
      <p:bldP spid="23" grpId="1"/>
      <p:bldP spid="24" grpId="0" build="allAtOnce" bldLvl="0"/>
      <p:bldP spid="24" grpId="1"/>
      <p:bldP spid="25" grpId="0" build="allAtOnce" bldLvl="0"/>
      <p:bldP spid="25" grpId="1"/>
      <p:bldP spid="26" grpId="0" build="allAtOnce" bldLvl="0"/>
      <p:bldP spid="2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10632" y="-10632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11845555" y="6512668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文本框 78"/>
          <p:cNvSpPr txBox="1"/>
          <p:nvPr/>
        </p:nvSpPr>
        <p:spPr>
          <a:xfrm>
            <a:off x="30724" y="35327"/>
            <a:ext cx="300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Login</a:t>
            </a:r>
            <a:endParaRPr lang="zh-CN" altLang="en-US" sz="1400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54D2B0-7C58-20E0-D98E-9239D1386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058"/>
            <a:ext cx="12192000" cy="614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9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4789"/>
            <a:ext cx="12192000" cy="114211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-10632" y="-10632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5" name="组合 74"/>
          <p:cNvGrpSpPr/>
          <p:nvPr/>
        </p:nvGrpSpPr>
        <p:grpSpPr>
          <a:xfrm>
            <a:off x="204426" y="5961318"/>
            <a:ext cx="1066777" cy="787099"/>
            <a:chOff x="204426" y="5961318"/>
            <a:chExt cx="1066777" cy="787099"/>
          </a:xfrm>
        </p:grpSpPr>
        <p:grpSp>
          <p:nvGrpSpPr>
            <p:cNvPr id="53" name="组合 52"/>
            <p:cNvGrpSpPr/>
            <p:nvPr/>
          </p:nvGrpSpPr>
          <p:grpSpPr>
            <a:xfrm>
              <a:off x="204426" y="5962628"/>
              <a:ext cx="514339" cy="785789"/>
              <a:chOff x="669849" y="5400986"/>
              <a:chExt cx="765551" cy="1169582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669849" y="5401340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669849" y="5618333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669849" y="5835326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669849" y="6052319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669849" y="6269312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875414" y="5553740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875414" y="5770733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875414" y="5987726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875414" y="6204719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875414" y="6421712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080979" y="5400986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080979" y="5617979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1080979" y="5834972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080979" y="6051965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080979" y="6268958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1286544" y="5553386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1286544" y="5770379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1286544" y="5987372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1286544" y="6204365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286544" y="6421358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756864" y="5961318"/>
              <a:ext cx="514339" cy="785789"/>
              <a:chOff x="669849" y="5400986"/>
              <a:chExt cx="765551" cy="1169582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669849" y="5401340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669849" y="5618333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669849" y="5835326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669849" y="6052319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669849" y="6269312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875414" y="5553740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875414" y="5770733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875414" y="5987726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875414" y="6204719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875414" y="6421712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1080979" y="5400986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080979" y="5617979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080979" y="5834972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1080979" y="6051965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1080979" y="6268958"/>
                <a:ext cx="148856" cy="148856"/>
              </a:xfrm>
              <a:prstGeom prst="ellipse">
                <a:avLst/>
              </a:prstGeom>
              <a:solidFill>
                <a:srgbClr val="8E1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1286544" y="5553386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1286544" y="5770379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1286544" y="5987372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1286544" y="6204365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1286544" y="6421358"/>
                <a:ext cx="148856" cy="1488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</p:grpSp>
      </p:grpSp>
      <p:sp>
        <p:nvSpPr>
          <p:cNvPr id="76" name="矩形 75"/>
          <p:cNvSpPr/>
          <p:nvPr/>
        </p:nvSpPr>
        <p:spPr>
          <a:xfrm>
            <a:off x="11845555" y="6512668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文本框 77"/>
          <p:cNvSpPr txBox="1"/>
          <p:nvPr/>
        </p:nvSpPr>
        <p:spPr>
          <a:xfrm>
            <a:off x="4442246" y="4816812"/>
            <a:ext cx="3002708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Sihan Wu   </a:t>
            </a:r>
            <a:r>
              <a:rPr lang="en-US" altLang="zh-CN" sz="1400" dirty="0">
                <a:latin typeface="字魂209号-月影手书" panose="00000500000000000000" pitchFamily="2" charset="-122"/>
                <a:ea typeface="字魂209号-月影手书" panose="00000500000000000000" pitchFamily="2" charset="-122"/>
                <a:hlinkClick r:id="rId3"/>
              </a:rPr>
              <a:t>Wu4668@vandals.uidaho.edu</a:t>
            </a:r>
            <a:endParaRPr lang="en-US" altLang="zh-CN" sz="1400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Benqi Zhang   Zhan4669@vandals.uidaho.edu</a:t>
            </a:r>
            <a:endParaRPr lang="zh-CN" altLang="en-US" sz="1400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8C5120-EE9C-EC42-2E87-76F61C07C3AC}"/>
              </a:ext>
            </a:extLst>
          </p:cNvPr>
          <p:cNvSpPr txBox="1"/>
          <p:nvPr/>
        </p:nvSpPr>
        <p:spPr>
          <a:xfrm>
            <a:off x="2688051" y="1572630"/>
            <a:ext cx="6678705" cy="2933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600" b="1" dirty="0">
                <a:latin typeface="Verdana" panose="020B0604030504040204" pitchFamily="34" charset="0"/>
                <a:ea typeface="Verdana" panose="020B0604030504040204" pitchFamily="34" charset="0"/>
              </a:rPr>
              <a:t>Thank </a:t>
            </a:r>
          </a:p>
          <a:p>
            <a:pPr algn="ctr">
              <a:lnSpc>
                <a:spcPct val="150000"/>
              </a:lnSpc>
            </a:pPr>
            <a:r>
              <a:rPr lang="en-US" altLang="zh-CN" sz="6600" b="1" dirty="0">
                <a:latin typeface="Verdana" panose="020B0604030504040204" pitchFamily="34" charset="0"/>
                <a:ea typeface="Verdana" panose="020B0604030504040204" pitchFamily="34" charset="0"/>
              </a:rPr>
              <a:t>you</a:t>
            </a:r>
            <a:endParaRPr lang="zh-CN" altLang="en-US" sz="6600" b="1" dirty="0">
              <a:latin typeface="Verdana" panose="020B0604030504040204" pitchFamily="34" charset="0"/>
              <a:ea typeface="字魂209号-月影手书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990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>
            <p:custDataLst>
              <p:tags r:id="rId1"/>
            </p:custDataLst>
          </p:nvPr>
        </p:nvSpPr>
        <p:spPr>
          <a:xfrm>
            <a:off x="-10632" y="-10632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文本框 78"/>
          <p:cNvSpPr txBox="1"/>
          <p:nvPr>
            <p:custDataLst>
              <p:tags r:id="rId2"/>
            </p:custDataLst>
          </p:nvPr>
        </p:nvSpPr>
        <p:spPr>
          <a:xfrm>
            <a:off x="358140" y="0"/>
            <a:ext cx="18865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Home Page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64EF4B-87A1-7F3C-37D1-4F602315A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63" y="398780"/>
            <a:ext cx="11822074" cy="5955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文本框 78"/>
          <p:cNvSpPr txBox="1"/>
          <p:nvPr>
            <p:custDataLst>
              <p:tags r:id="rId1"/>
            </p:custDataLst>
          </p:nvPr>
        </p:nvSpPr>
        <p:spPr>
          <a:xfrm>
            <a:off x="358140" y="0"/>
            <a:ext cx="3595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Room Details Page</a:t>
            </a:r>
          </a:p>
        </p:txBody>
      </p:sp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-10632" y="-10632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2BEB87-9919-6B1B-285A-F08D04782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058"/>
            <a:ext cx="12192000" cy="61418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10632" y="-10632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文本框 78"/>
          <p:cNvSpPr txBox="1"/>
          <p:nvPr/>
        </p:nvSpPr>
        <p:spPr>
          <a:xfrm>
            <a:off x="30724" y="35327"/>
            <a:ext cx="2981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Room Details Page</a:t>
            </a:r>
            <a:endParaRPr lang="zh-CN" altLang="en-US" sz="1400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CD92CA-66FD-6C59-30E3-8EB9440A3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058"/>
            <a:ext cx="12192000" cy="61418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-10632" y="-10632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58140" y="0"/>
            <a:ext cx="279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Room Details Page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DAB1E5-FC9A-BC0C-32D2-DAC5C746B3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89" t="1344" r="25171" b="1428"/>
          <a:stretch/>
        </p:blipFill>
        <p:spPr>
          <a:xfrm>
            <a:off x="8453717" y="1344706"/>
            <a:ext cx="3137647" cy="31147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EE10E2-4E2D-E52C-4849-79172B545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4598"/>
            <a:ext cx="8026810" cy="40436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970B683-C142-0586-8FBE-53FDCC46C705}"/>
              </a:ext>
            </a:extLst>
          </p:cNvPr>
          <p:cNvSpPr txBox="1"/>
          <p:nvPr/>
        </p:nvSpPr>
        <p:spPr>
          <a:xfrm>
            <a:off x="102777" y="5070867"/>
            <a:ext cx="11685220" cy="115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Everyone can see all the types of rooms in the rent page, click to switch the room type and view </a:t>
            </a:r>
            <a:r>
              <a:rPr lang="en-US" sz="240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the bigger picture</a:t>
            </a:r>
            <a:endParaRPr lang="en-US" sz="2400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 bldLvl="0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文本框 78"/>
          <p:cNvSpPr txBox="1"/>
          <p:nvPr>
            <p:custDataLst>
              <p:tags r:id="rId1"/>
            </p:custDataLst>
          </p:nvPr>
        </p:nvSpPr>
        <p:spPr>
          <a:xfrm>
            <a:off x="447787" y="-10632"/>
            <a:ext cx="3478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Room Details Page</a:t>
            </a:r>
          </a:p>
        </p:txBody>
      </p:sp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-10632" y="-10632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999BA6-6F01-30BC-9CD5-878F3AB21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491" y="357761"/>
            <a:ext cx="8265459" cy="41638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15AA61-9BE3-183E-7B5D-5AC22DF4D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631" y="1228164"/>
            <a:ext cx="3745122" cy="353375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D497FC1-3C7F-1F1B-6354-DE8EB962FC6B}"/>
              </a:ext>
            </a:extLst>
          </p:cNvPr>
          <p:cNvSpPr txBox="1"/>
          <p:nvPr/>
        </p:nvSpPr>
        <p:spPr>
          <a:xfrm>
            <a:off x="-123086" y="5024840"/>
            <a:ext cx="11685220" cy="115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Users can click to see the more detailed information in </a:t>
            </a:r>
            <a:r>
              <a:rPr lang="en-US" sz="240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this page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Category, landlord, rental dates, company url</a:t>
            </a:r>
            <a:endParaRPr lang="en-US" sz="2400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 bldLvl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10632" y="-10632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11845555" y="6512668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文本框 78"/>
          <p:cNvSpPr txBox="1"/>
          <p:nvPr/>
        </p:nvSpPr>
        <p:spPr>
          <a:xfrm>
            <a:off x="30724" y="35327"/>
            <a:ext cx="300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Admin Dashboard</a:t>
            </a:r>
            <a:endParaRPr lang="zh-CN" altLang="en-US" sz="1400" b="1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D8B703-6D26-FE01-82DC-E9876AF4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058"/>
            <a:ext cx="12192000" cy="61418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文本框 78"/>
          <p:cNvSpPr txBox="1"/>
          <p:nvPr>
            <p:custDataLst>
              <p:tags r:id="rId1"/>
            </p:custDataLst>
          </p:nvPr>
        </p:nvSpPr>
        <p:spPr>
          <a:xfrm>
            <a:off x="358140" y="0"/>
            <a:ext cx="3980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Admin Dashboard</a:t>
            </a:r>
          </a:p>
        </p:txBody>
      </p:sp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-10632" y="-10632"/>
            <a:ext cx="368393" cy="368393"/>
          </a:xfrm>
          <a:prstGeom prst="rect">
            <a:avLst/>
          </a:prstGeom>
          <a:solidFill>
            <a:srgbClr val="8E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AB32CDA-B0E2-FF93-E9D2-A045C6FB7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218" y="777588"/>
            <a:ext cx="2857500" cy="1362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A1E2B0-DDA2-8FD7-4A05-E8461B30C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795" y="777588"/>
            <a:ext cx="2905125" cy="14287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8094C61-4939-9E84-8383-8AD81C4F3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761" y="692889"/>
            <a:ext cx="2924175" cy="40005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36FB5D0-D937-7ABD-DD11-A72CA9C5B888}"/>
              </a:ext>
            </a:extLst>
          </p:cNvPr>
          <p:cNvSpPr txBox="1"/>
          <p:nvPr/>
        </p:nvSpPr>
        <p:spPr>
          <a:xfrm>
            <a:off x="102777" y="5070867"/>
            <a:ext cx="11685220" cy="170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We designed four main tabs, </a:t>
            </a:r>
            <a:r>
              <a:rPr lang="en-US" sz="240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the managers </a:t>
            </a:r>
            <a:r>
              <a:rPr lang="en-US" sz="2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can see the information of their </a:t>
            </a:r>
            <a:r>
              <a:rPr lang="en-US" sz="240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properties, landlords, users</a:t>
            </a:r>
            <a:r>
              <a:rPr lang="en-US" sz="2400" dirty="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, </a:t>
            </a:r>
            <a:r>
              <a:rPr lang="en-US" sz="2400">
                <a:latin typeface="字魂209号-月影手书" panose="00000500000000000000" pitchFamily="2" charset="-122"/>
                <a:ea typeface="字魂209号-月影手书" panose="00000500000000000000" pitchFamily="2" charset="-122"/>
              </a:rPr>
              <a:t>requests in the database </a:t>
            </a:r>
          </a:p>
          <a:p>
            <a:pPr algn="ctr">
              <a:lnSpc>
                <a:spcPct val="150000"/>
              </a:lnSpc>
            </a:pPr>
            <a:endParaRPr lang="en-US" sz="2400" dirty="0">
              <a:latin typeface="字魂209号-月影手书" panose="00000500000000000000" pitchFamily="2" charset="-122"/>
              <a:ea typeface="字魂209号-月影手书" panose="00000500000000000000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9C79E42-3BD3-3C8A-4167-E3D908D350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2218" y="2402899"/>
            <a:ext cx="8247529" cy="20522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bldLvl="0"/>
      <p:bldP spid="14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a068def-7563-45dc-936e-4a76657fcd02"/>
  <p:tag name="COMMONDATA" val="eyJoZGlkIjoiZDE1NjE0OWFjOTg0N2Y2ZDY3OTk4Njg5YzQ3NTIyY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9b3747-c4af-43bb-8392-c96644c95a9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D7FD1C9C9E974CA3B24269BF0078CE" ma:contentTypeVersion="11" ma:contentTypeDescription="Create a new document." ma:contentTypeScope="" ma:versionID="1659fe3cc4db7401f6959f4dc95cdc89">
  <xsd:schema xmlns:xsd="http://www.w3.org/2001/XMLSchema" xmlns:xs="http://www.w3.org/2001/XMLSchema" xmlns:p="http://schemas.microsoft.com/office/2006/metadata/properties" xmlns:ns3="c59b3747-c4af-43bb-8392-c96644c95a92" xmlns:ns4="b205b7de-dd50-4fdc-9224-54b5335137db" targetNamespace="http://schemas.microsoft.com/office/2006/metadata/properties" ma:root="true" ma:fieldsID="8b8768f165674c313e2977ccbfefe14a" ns3:_="" ns4:_="">
    <xsd:import namespace="c59b3747-c4af-43bb-8392-c96644c95a92"/>
    <xsd:import namespace="b205b7de-dd50-4fdc-9224-54b5335137d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9b3747-c4af-43bb-8392-c96644c95a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05b7de-dd50-4fdc-9224-54b5335137d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991DD7-9C14-4D36-9805-72BCCA38C9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BB12BB-96D7-4AE0-98C5-81B9E29D9DF7}">
  <ds:schemaRefs>
    <ds:schemaRef ds:uri="http://schemas.microsoft.com/office/2006/metadata/properties"/>
    <ds:schemaRef ds:uri="http://www.w3.org/2000/xmlns/"/>
    <ds:schemaRef ds:uri="c59b3747-c4af-43bb-8392-c96644c95a92"/>
    <ds:schemaRef ds:uri="http://www.w3.org/2001/XMLSchema-instan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AA0443D-772A-4FBA-89F9-7432E0E1D5B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59b3747-c4af-43bb-8392-c96644c95a92"/>
    <ds:schemaRef ds:uri="b205b7de-dd50-4fdc-9224-54b5335137db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194</Words>
  <Application>Microsoft Office PowerPoint</Application>
  <PresentationFormat>Widescreen</PresentationFormat>
  <Paragraphs>49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Office 主题​​</vt:lpstr>
      <vt:lpstr>1_Office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helen</dc:creator>
  <cp:lastModifiedBy>Zhang, Benqi (zhan4669@vandals.uidaho.edu)</cp:lastModifiedBy>
  <cp:revision>23</cp:revision>
  <dcterms:created xsi:type="dcterms:W3CDTF">2023-03-24T07:56:00Z</dcterms:created>
  <dcterms:modified xsi:type="dcterms:W3CDTF">2025-02-08T15:37:06Z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E2B0B210924943A08B4930A171483F34_13</vt:lpwstr>
  </property>
  <property fmtid="{D5CDD505-2E9C-101B-9397-08002B2CF9AE}" pid="3" name="KSOProductBuildVer">
    <vt:lpwstr>2052-11.1.0.14036</vt:lpwstr>
  </property>
  <property fmtid="{D5CDD505-2E9C-101B-9397-08002B2CF9AE}" pid="4" name="ContentTypeId">
    <vt:lpwstr>0x010100ADD7FD1C9C9E974CA3B24269BF0078CE</vt:lpwstr>
  </property>
</Properties>
</file>